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5143500" type="screen16x9"/>
  <p:notesSz cx="6858000" cy="9144000"/>
  <p:embeddedFontLst>
    <p:embeddedFont>
      <p:font typeface="Roboto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9"/>
    <p:restoredTop sz="94620"/>
  </p:normalViewPr>
  <p:slideViewPr>
    <p:cSldViewPr snapToGrid="0">
      <p:cViewPr varScale="1">
        <p:scale>
          <a:sx n="84" d="100"/>
          <a:sy n="84" d="100"/>
        </p:scale>
        <p:origin x="972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6f9e47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6f9e47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156365c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156365c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156365ca2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156365ca2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156365ca2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156365ca2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156365ca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156365ca2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169d988c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169d988c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169d988c4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169d988c4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169d98f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169d98f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169d98f7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169d98f7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5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8" name="Google Shape;28;p5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5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5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5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gradFill>
            <a:gsLst>
              <a:gs pos="0">
                <a:srgbClr val="BFBFBF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" name="Google Shape;37;p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47" name="Google Shape;47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8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gradFill>
          <a:gsLst>
            <a:gs pos="0">
              <a:srgbClr val="8C8C8C"/>
            </a:gs>
            <a:gs pos="100000">
              <a:srgbClr val="404040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conomist.com/business/2020/03/05/xerox-launches-a-takeover-bid-for-hp" TargetMode="External"/><Relationship Id="rId3" Type="http://schemas.openxmlformats.org/officeDocument/2006/relationships/hyperlink" Target="https://noticias.uol.com.br/internacional/ultimas-noticias/2020/03/03/eleicoes-americanas-o-que-e-a-super-terca-e-por-que-e-tao-importante.htm" TargetMode="External"/><Relationship Id="rId7" Type="http://schemas.openxmlformats.org/officeDocument/2006/relationships/hyperlink" Target="https://www.ft.com/content/60f9e2ec-dd39-31cc-86d9-1adaa4dde1f8" TargetMode="External"/><Relationship Id="rId2" Type="http://schemas.openxmlformats.org/officeDocument/2006/relationships/hyperlink" Target="https://www.nytimes.com/live/2020/primary-results-biden-sanders-03-04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economist.com/leaders/2020/03/05/the-right-medicine-for-the-world-economy" TargetMode="External"/><Relationship Id="rId5" Type="http://schemas.openxmlformats.org/officeDocument/2006/relationships/hyperlink" Target="https://www.youtube.com/watch?v=5mep_aSWpAY" TargetMode="External"/><Relationship Id="rId10" Type="http://schemas.openxmlformats.org/officeDocument/2006/relationships/hyperlink" Target="https://www.jn.pt/mundo/pelo-menos-384-mil-pessoas-morreram-desde-o-inicio-da-guerra-na-siria-11930367.html" TargetMode="External"/><Relationship Id="rId4" Type="http://schemas.openxmlformats.org/officeDocument/2006/relationships/hyperlink" Target="https://www.youtube.com/watch?v=rFD0UD_bFsE" TargetMode="External"/><Relationship Id="rId9" Type="http://schemas.openxmlformats.org/officeDocument/2006/relationships/hyperlink" Target="https://www.rtp.pt/noticias/economia/xerox-interrompe-plano-para-comprar-hp_n121190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Síntese de Imprensa – Grupo 1</a:t>
            </a:r>
            <a:endParaRPr dirty="0"/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Apresentação dos principais acontecimentos relativos aos negócios internacionais de 01/07/2020 a 07/03/2020.</a:t>
            </a:r>
            <a:endParaRPr sz="1800" dirty="0"/>
          </a:p>
        </p:txBody>
      </p:sp>
      <p:pic>
        <p:nvPicPr>
          <p:cNvPr id="63" name="Google Shape;6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975" y="385570"/>
            <a:ext cx="2181400" cy="9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2E08677C-06ED-FE44-9412-10395CFD4C57}"/>
              </a:ext>
            </a:extLst>
          </p:cNvPr>
          <p:cNvSpPr txBox="1"/>
          <p:nvPr/>
        </p:nvSpPr>
        <p:spPr>
          <a:xfrm>
            <a:off x="361873" y="563524"/>
            <a:ext cx="3285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solidFill>
                  <a:schemeClr val="bg1"/>
                </a:solidFill>
              </a:rPr>
              <a:t>XEROXING HP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1661A22-21C5-D546-82FC-993773985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6"/>
          <a:stretch/>
        </p:blipFill>
        <p:spPr>
          <a:xfrm>
            <a:off x="3647333" y="0"/>
            <a:ext cx="54966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97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1393E0D-4C11-C242-91C0-4F3934375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56" y="1502883"/>
            <a:ext cx="3431887" cy="193143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CD200E6-4E23-524D-B18B-17235E230949}"/>
              </a:ext>
            </a:extLst>
          </p:cNvPr>
          <p:cNvSpPr txBox="1"/>
          <p:nvPr/>
        </p:nvSpPr>
        <p:spPr>
          <a:xfrm>
            <a:off x="4572000" y="171093"/>
            <a:ext cx="40489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solidFill>
                  <a:schemeClr val="bg1"/>
                </a:solidFill>
              </a:rPr>
              <a:t>A Xerox fez uma proposta formal, no dia 2 de Março para a HP. A HP recusou a proposta, novamente. </a:t>
            </a:r>
          </a:p>
          <a:p>
            <a:endParaRPr lang="pt-PT" sz="1800" dirty="0">
              <a:solidFill>
                <a:schemeClr val="bg1"/>
              </a:solidFill>
            </a:endParaRPr>
          </a:p>
          <a:p>
            <a:r>
              <a:rPr lang="pt-PT" sz="1800" dirty="0">
                <a:solidFill>
                  <a:schemeClr val="bg1"/>
                </a:solidFill>
              </a:rPr>
              <a:t>Hoje em dia, apesar da adaptação da Xerox à revolução tecnológica, a empresa aparenta estar em declínio a longo-prazo. Nesta mesma fase, a HP também tem sofrido. Além do mercado das impressoras, a HP é a segunda empresa que mais vende computadores portáteis mas, até este mercado tem vindo a diminuir. A Xerox argumenta que juntando as forças de ambas as empresas iria ajudá-las a competir no mercado.</a:t>
            </a:r>
          </a:p>
        </p:txBody>
      </p:sp>
    </p:spTree>
    <p:extLst>
      <p:ext uri="{BB962C8B-B14F-4D97-AF65-F5344CB8AC3E}">
        <p14:creationId xmlns:p14="http://schemas.microsoft.com/office/powerpoint/2010/main" val="2147936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AE42C1D-F355-E641-8776-63043D01380E}"/>
              </a:ext>
            </a:extLst>
          </p:cNvPr>
          <p:cNvSpPr txBox="1"/>
          <p:nvPr/>
        </p:nvSpPr>
        <p:spPr>
          <a:xfrm>
            <a:off x="404037" y="446567"/>
            <a:ext cx="733646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A HP rejeitou ofertas passadas (a penúltima, em novembro), afirmando que a oferta estava significativamente abaixo do valor da firma. De forma a combater a aquisição da Xerox, a HP anunciou o pagamento de dividendos.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O mercado parecia otimista, mesmo com a situação atual do coronavírus. No entanto, com as notícias de última hora, a Xerox interrompeu as negociações com acionistas da HP, devido ao vírus.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D834060-BC3B-D449-BDC4-940D96ED8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2566121"/>
            <a:ext cx="3043865" cy="211106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05F2781-53F6-2048-9D2E-0EC0AF07C9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4344" y="2571750"/>
            <a:ext cx="3432781" cy="210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45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1F0081F-A03E-2B40-9D67-B6341DFD9F69}"/>
              </a:ext>
            </a:extLst>
          </p:cNvPr>
          <p:cNvSpPr txBox="1"/>
          <p:nvPr/>
        </p:nvSpPr>
        <p:spPr>
          <a:xfrm>
            <a:off x="571033" y="383022"/>
            <a:ext cx="6664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</a:rPr>
              <a:t>Guerra na Síria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7736D5-2ACA-CE44-8AC9-B43CCBD1F5BE}"/>
              </a:ext>
            </a:extLst>
          </p:cNvPr>
          <p:cNvSpPr txBox="1"/>
          <p:nvPr/>
        </p:nvSpPr>
        <p:spPr>
          <a:xfrm>
            <a:off x="583390" y="1099661"/>
            <a:ext cx="3886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Desde o início do conflito, em março de 2011, pelo menos 384 mil pessoas morreram na Síria, entre as quais 116 mil civis. 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Este foi desencadeado pela repressão sangrenta de manifestações pacífica pró-democracia. 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Ao longo do tempo, tornou-se numa guerra complexa, implicando fações rebeldes, grupos </a:t>
            </a:r>
            <a:r>
              <a:rPr lang="pt-PT" dirty="0" err="1">
                <a:solidFill>
                  <a:schemeClr val="bg1"/>
                </a:solidFill>
              </a:rPr>
              <a:t>jihadistas</a:t>
            </a:r>
            <a:r>
              <a:rPr lang="pt-PT" dirty="0">
                <a:solidFill>
                  <a:schemeClr val="bg1"/>
                </a:solidFill>
              </a:rPr>
              <a:t> e potências estrangeiras. </a:t>
            </a:r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5DEC1A-7096-924C-97AB-17D95649B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371" y="1044893"/>
            <a:ext cx="3860223" cy="25717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43CF084-3783-1F4B-84C4-4A2F23EB04E1}"/>
              </a:ext>
            </a:extLst>
          </p:cNvPr>
          <p:cNvSpPr txBox="1"/>
          <p:nvPr/>
        </p:nvSpPr>
        <p:spPr>
          <a:xfrm>
            <a:off x="527318" y="4498868"/>
            <a:ext cx="31582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</a:rPr>
              <a:t>Fonte: Jornal de Notícias, 14 de março de 2020</a:t>
            </a:r>
          </a:p>
        </p:txBody>
      </p:sp>
    </p:spTree>
    <p:extLst>
      <p:ext uri="{BB962C8B-B14F-4D97-AF65-F5344CB8AC3E}">
        <p14:creationId xmlns:p14="http://schemas.microsoft.com/office/powerpoint/2010/main" val="1181406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D84CFFA-4F0F-2F4D-965C-2D5C550686C8}"/>
              </a:ext>
            </a:extLst>
          </p:cNvPr>
          <p:cNvSpPr txBox="1"/>
          <p:nvPr/>
        </p:nvSpPr>
        <p:spPr>
          <a:xfrm>
            <a:off x="877330" y="617838"/>
            <a:ext cx="69939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É a “pior catástrofe provocada pelo Homem desde a Segunda Guerra Mundial”, segundo a ONU em 2017.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u="sng" dirty="0">
                <a:solidFill>
                  <a:schemeClr val="bg1"/>
                </a:solidFill>
              </a:rPr>
              <a:t>Consequências</a:t>
            </a:r>
            <a:r>
              <a:rPr lang="pt-PT" dirty="0">
                <a:solidFill>
                  <a:schemeClr val="bg1"/>
                </a:solidFill>
              </a:rPr>
              <a:t>: </a:t>
            </a:r>
          </a:p>
          <a:p>
            <a:pPr algn="just"/>
            <a:r>
              <a:rPr lang="pt-PT" dirty="0">
                <a:solidFill>
                  <a:schemeClr val="bg1"/>
                </a:solidFill>
              </a:rPr>
              <a:t>	- minou a economia e provocou o êxodo de mais de 11 milhões de deslocados e refugiados, lotando por vezes os portos da Europa</a:t>
            </a:r>
          </a:p>
          <a:p>
            <a:pPr algn="just"/>
            <a:r>
              <a:rPr lang="pt-PT" dirty="0">
                <a:solidFill>
                  <a:schemeClr val="bg1"/>
                </a:solidFill>
              </a:rPr>
              <a:t>	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As organizações não governamentais denunciam constantemente as violações e atentados aos direitos humanos perpetrados pelo regime, acusando ataques químicos mortais, mas também torturas e prisões arbitrárias.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A697F0C-FCE2-2E4F-941D-9622CAE72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2" y="2706595"/>
            <a:ext cx="3280119" cy="217792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AD43DD3-C3D8-E441-A672-34EE62F9D18D}"/>
              </a:ext>
            </a:extLst>
          </p:cNvPr>
          <p:cNvSpPr txBox="1"/>
          <p:nvPr/>
        </p:nvSpPr>
        <p:spPr>
          <a:xfrm>
            <a:off x="5399902" y="4525662"/>
            <a:ext cx="3280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</a:rPr>
              <a:t>Fonte: Jornal de Notícias, 14 de março de 2020</a:t>
            </a:r>
          </a:p>
        </p:txBody>
      </p:sp>
    </p:spTree>
    <p:extLst>
      <p:ext uri="{BB962C8B-B14F-4D97-AF65-F5344CB8AC3E}">
        <p14:creationId xmlns:p14="http://schemas.microsoft.com/office/powerpoint/2010/main" val="2649861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7B3DE26-06BE-AC41-A702-358DBCF719E2}"/>
              </a:ext>
            </a:extLst>
          </p:cNvPr>
          <p:cNvSpPr txBox="1"/>
          <p:nvPr/>
        </p:nvSpPr>
        <p:spPr>
          <a:xfrm>
            <a:off x="827903" y="704334"/>
            <a:ext cx="6561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Dezenas de milhares de pessoas foram vítimas de desaparecimentos forçados pelo governo ou pelas fações armadas.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A guerra provocou destruições massivas de infraestruturas e de setores cruciais para a economia, como por exemplo o do petróleo.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5FCFB1-6766-A24A-A010-A424C3F39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130279"/>
            <a:ext cx="3365500" cy="2413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EE7A68D-CBB9-2A43-8490-F0886F868423}"/>
              </a:ext>
            </a:extLst>
          </p:cNvPr>
          <p:cNvSpPr txBox="1"/>
          <p:nvPr/>
        </p:nvSpPr>
        <p:spPr>
          <a:xfrm>
            <a:off x="232175" y="4543279"/>
            <a:ext cx="31582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</a:rPr>
              <a:t>Fonte: Jornal de Notícias, 14 de março de 2020</a:t>
            </a:r>
          </a:p>
        </p:txBody>
      </p:sp>
    </p:spTree>
    <p:extLst>
      <p:ext uri="{BB962C8B-B14F-4D97-AF65-F5344CB8AC3E}">
        <p14:creationId xmlns:p14="http://schemas.microsoft.com/office/powerpoint/2010/main" val="470013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B0FADC4-82AC-FA40-AD21-02B7EBEC581B}"/>
              </a:ext>
            </a:extLst>
          </p:cNvPr>
          <p:cNvSpPr txBox="1"/>
          <p:nvPr/>
        </p:nvSpPr>
        <p:spPr>
          <a:xfrm>
            <a:off x="651559" y="0"/>
            <a:ext cx="6017740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b="1" dirty="0">
                <a:solidFill>
                  <a:schemeClr val="bg1"/>
                </a:solidFill>
              </a:rPr>
              <a:t>Bibliografia:  </a:t>
            </a:r>
          </a:p>
          <a:p>
            <a:r>
              <a:rPr lang="pt-PT" sz="1100" dirty="0">
                <a:solidFill>
                  <a:schemeClr val="bg1"/>
                </a:solidFill>
              </a:rPr>
              <a:t>Noticia 1 – </a:t>
            </a:r>
            <a:r>
              <a:rPr lang="pt-PT" sz="1100" dirty="0" err="1">
                <a:solidFill>
                  <a:schemeClr val="bg1"/>
                </a:solidFill>
              </a:rPr>
              <a:t>Super</a:t>
            </a:r>
            <a:r>
              <a:rPr lang="pt-PT" sz="1100" dirty="0">
                <a:solidFill>
                  <a:schemeClr val="bg1"/>
                </a:solidFill>
              </a:rPr>
              <a:t> </a:t>
            </a:r>
            <a:r>
              <a:rPr lang="pt-PT" sz="1100" dirty="0" err="1">
                <a:solidFill>
                  <a:schemeClr val="bg1"/>
                </a:solidFill>
              </a:rPr>
              <a:t>Tuesday</a:t>
            </a:r>
            <a:endParaRPr lang="pt-PT" sz="1100" dirty="0">
              <a:solidFill>
                <a:schemeClr val="bg1"/>
              </a:solidFill>
            </a:endParaRPr>
          </a:p>
          <a:p>
            <a:pPr lvl="0"/>
            <a:r>
              <a:rPr lang="pt-BR" sz="1100" u="sng" dirty="0">
                <a:solidFill>
                  <a:schemeClr val="hlink"/>
                </a:solidFill>
                <a:hlinkClick r:id="rId2"/>
              </a:rPr>
              <a:t>https://www.nytimes.com/live/2020/primary-results-biden-sanders-03-04</a:t>
            </a:r>
            <a:endParaRPr lang="pt-BR" sz="1100" dirty="0">
              <a:solidFill>
                <a:srgbClr val="FFFFFF"/>
              </a:solidFill>
            </a:endParaRPr>
          </a:p>
          <a:p>
            <a:pPr lvl="0">
              <a:spcBef>
                <a:spcPts val="1600"/>
              </a:spcBef>
            </a:pPr>
            <a:r>
              <a:rPr lang="pt-BR" sz="1100" u="sng" dirty="0">
                <a:solidFill>
                  <a:schemeClr val="hlink"/>
                </a:solidFill>
                <a:hlinkClick r:id="rId3"/>
              </a:rPr>
              <a:t>https://noticias.uol.com.br/internacional/ultimas-noticias/2020/03/03/eleicoes-americanas-o-que-e-a-super-terca-e-por-que-e-tao-importante.htm</a:t>
            </a:r>
            <a:endParaRPr lang="pt-BR" sz="1100" dirty="0">
              <a:solidFill>
                <a:srgbClr val="FFFFFF"/>
              </a:solidFill>
            </a:endParaRPr>
          </a:p>
          <a:p>
            <a:pPr lvl="0">
              <a:spcBef>
                <a:spcPts val="1600"/>
              </a:spcBef>
            </a:pPr>
            <a:r>
              <a:rPr lang="pt-BR" sz="1100" u="sng" dirty="0">
                <a:solidFill>
                  <a:schemeClr val="hlink"/>
                </a:solidFill>
                <a:hlinkClick r:id="rId4"/>
              </a:rPr>
              <a:t>https://www.youtube.com/watch?v=rFD0UD_bFsE</a:t>
            </a:r>
            <a:endParaRPr lang="pt-BR" sz="1100" dirty="0">
              <a:solidFill>
                <a:srgbClr val="FFFFFF"/>
              </a:solidFill>
            </a:endParaRPr>
          </a:p>
          <a:p>
            <a:pPr lvl="0">
              <a:spcBef>
                <a:spcPts val="1600"/>
              </a:spcBef>
            </a:pPr>
            <a:r>
              <a:rPr lang="pt-BR" sz="1100" u="sng" dirty="0">
                <a:solidFill>
                  <a:schemeClr val="hlink"/>
                </a:solidFill>
                <a:hlinkClick r:id="rId5"/>
              </a:rPr>
              <a:t>https://www.youtube.com/watch?v=5mep_aSWpAY</a:t>
            </a:r>
            <a:r>
              <a:rPr lang="pt-BR" sz="1100" dirty="0">
                <a:solidFill>
                  <a:srgbClr val="FFFFFF"/>
                </a:solidFill>
              </a:rPr>
              <a:t> </a:t>
            </a:r>
          </a:p>
          <a:p>
            <a:pPr lvl="0">
              <a:spcBef>
                <a:spcPts val="1600"/>
              </a:spcBef>
            </a:pPr>
            <a:r>
              <a:rPr lang="pt-BR" sz="1100" dirty="0">
                <a:solidFill>
                  <a:srgbClr val="FFFFFF"/>
                </a:solidFill>
              </a:rPr>
              <a:t>Noticia 2 – Covid-19 Economia Mundial</a:t>
            </a:r>
          </a:p>
          <a:p>
            <a:pPr lvl="0">
              <a:spcBef>
                <a:spcPts val="1600"/>
              </a:spcBef>
            </a:pPr>
            <a:r>
              <a:rPr lang="en-US" sz="1100" dirty="0">
                <a:hlinkClick r:id="rId6"/>
              </a:rPr>
              <a:t>https://www.economist.com/leaders/2020/03/05/the-right-medicine-for-the-world-economy</a:t>
            </a:r>
            <a:endParaRPr lang="en-US" sz="1100" dirty="0"/>
          </a:p>
          <a:p>
            <a:pPr lvl="0">
              <a:spcBef>
                <a:spcPts val="1600"/>
              </a:spcBef>
            </a:pPr>
            <a:r>
              <a:rPr lang="en-US" sz="1100" dirty="0">
                <a:hlinkClick r:id="rId7"/>
              </a:rPr>
              <a:t>https://www.ft.com/content/60f9e2ec-dd39-31cc-86d9-1adaa4dde1f8</a:t>
            </a:r>
            <a:endParaRPr lang="en-US" sz="1100" dirty="0"/>
          </a:p>
          <a:p>
            <a:pPr lvl="0">
              <a:spcBef>
                <a:spcPts val="1600"/>
              </a:spcBef>
            </a:pPr>
            <a:r>
              <a:rPr lang="en-US" sz="1100" dirty="0" err="1">
                <a:solidFill>
                  <a:srgbClr val="FFFFFF"/>
                </a:solidFill>
              </a:rPr>
              <a:t>Noticia</a:t>
            </a:r>
            <a:r>
              <a:rPr lang="en-US" sz="1100" dirty="0">
                <a:solidFill>
                  <a:srgbClr val="FFFFFF"/>
                </a:solidFill>
              </a:rPr>
              <a:t> 3 – Xeroxing HP</a:t>
            </a:r>
          </a:p>
          <a:p>
            <a:pPr lvl="0">
              <a:spcBef>
                <a:spcPts val="1600"/>
              </a:spcBef>
            </a:pPr>
            <a:r>
              <a:rPr lang="en-US" sz="1100" dirty="0">
                <a:hlinkClick r:id="rId8"/>
              </a:rPr>
              <a:t>https://www.economist.com/business/2020/03/05/xerox-launches-a-takeover-bid-for-hp</a:t>
            </a:r>
            <a:endParaRPr lang="en-US" sz="1100" dirty="0"/>
          </a:p>
          <a:p>
            <a:pPr lvl="0">
              <a:spcBef>
                <a:spcPts val="1600"/>
              </a:spcBef>
            </a:pPr>
            <a:r>
              <a:rPr lang="en-US" sz="1100" dirty="0">
                <a:hlinkClick r:id="rId9"/>
              </a:rPr>
              <a:t>https://www.rtp.pt/noticias/economia/xerox-interrompe-plano-para-comprar-hp_n1211902</a:t>
            </a:r>
            <a:endParaRPr lang="pt-BR" sz="1100" dirty="0">
              <a:solidFill>
                <a:srgbClr val="FFFFFF"/>
              </a:solidFill>
            </a:endParaRPr>
          </a:p>
          <a:p>
            <a:pPr lvl="0">
              <a:spcBef>
                <a:spcPts val="1600"/>
              </a:spcBef>
            </a:pPr>
            <a:r>
              <a:rPr lang="pt-BR" sz="1100" dirty="0">
                <a:solidFill>
                  <a:srgbClr val="FFFFFF"/>
                </a:solidFill>
              </a:rPr>
              <a:t>Noticia 4 – Guerra na Siria</a:t>
            </a:r>
          </a:p>
          <a:p>
            <a:pPr lvl="0">
              <a:spcBef>
                <a:spcPts val="1600"/>
              </a:spcBef>
            </a:pPr>
            <a:r>
              <a:rPr lang="pt-PT" sz="1100" dirty="0">
                <a:solidFill>
                  <a:schemeClr val="bg1"/>
                </a:solidFill>
                <a:hlinkClick r:id="rId10"/>
              </a:rPr>
              <a:t>https://www.jn.pt/mundo/pelo-menos-384-mil-pessoas-morreram-desde-o-inicio-da-guerra-na-siria-11930367.html</a:t>
            </a:r>
            <a:endParaRPr lang="pt-PT" sz="1100" dirty="0">
              <a:solidFill>
                <a:schemeClr val="bg1"/>
              </a:solidFill>
            </a:endParaRPr>
          </a:p>
          <a:p>
            <a:pPr lvl="0">
              <a:spcBef>
                <a:spcPts val="1600"/>
              </a:spcBef>
            </a:pPr>
            <a:endParaRPr lang="pt-BR" dirty="0">
              <a:solidFill>
                <a:srgbClr val="FFFFFF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5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0" y="3579000"/>
            <a:ext cx="46467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D9D9D9"/>
                </a:solidFill>
                <a:latin typeface="Verdana"/>
                <a:ea typeface="Verdana"/>
                <a:cs typeface="Verdana"/>
                <a:sym typeface="Verdana"/>
              </a:rPr>
              <a:t>Super Tuesday</a:t>
            </a:r>
            <a:endParaRPr>
              <a:solidFill>
                <a:srgbClr val="D9D9D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2"/>
          </p:nvPr>
        </p:nvSpPr>
        <p:spPr>
          <a:xfrm>
            <a:off x="4939500" y="52982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/>
              <a:t>No dia 03/03 ocorreu nos Estados Unidos a Super Terça-feira. Em um breve resumo, a Super Terça feira funciona como uma primária, na qual alguns estados convocam seus eleitores para fazer as escolhas dos candidatos.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>
            <a:off x="311700" y="927525"/>
            <a:ext cx="41889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Geralmente quem sai com mais votos na Super Terça é considerado o favorito até o restante das primárias, que termina em junho.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Quem se saiu melhor nessa terça-feira foi o Ex-vice-presidente Joseph R. Biden Jr. tendo bastantes votos ao sul do país. Porém o jogo não acabou, pois agora começa a corrida para conseguir os votos dos demais delegados.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75" name="Google Shape;7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7700" y="39275"/>
            <a:ext cx="3820225" cy="4775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6" name="Google Shape;76;p12"/>
          <p:cNvSpPr txBox="1"/>
          <p:nvPr/>
        </p:nvSpPr>
        <p:spPr>
          <a:xfrm>
            <a:off x="5017700" y="4814550"/>
            <a:ext cx="29217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Imagem:  Joe Biden -  Wikipédia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body" idx="1"/>
          </p:nvPr>
        </p:nvSpPr>
        <p:spPr>
          <a:xfrm>
            <a:off x="5350525" y="658400"/>
            <a:ext cx="33366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Os principais candidatos pelos Democratas são o Joseph R. Biden Jr, ex-vice-presidente dos EUA, e Bernie Sanders, senador dos EUA. Na corrida pela presidência também temos a senadora Elizabeth Warren, mas com o resultado da Super Terça-feira, será difícil para ela se recolocar como favorita na corrida.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82" name="Google Shape;8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975" y="167350"/>
            <a:ext cx="4363100" cy="436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3" name="Google Shape;83;p13"/>
          <p:cNvSpPr txBox="1"/>
          <p:nvPr/>
        </p:nvSpPr>
        <p:spPr>
          <a:xfrm>
            <a:off x="286975" y="4530450"/>
            <a:ext cx="34959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Imagem: Bernie Sanders - Twitter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 dirty="0">
                <a:solidFill>
                  <a:srgbClr val="FFFFFF"/>
                </a:solidFill>
              </a:rPr>
              <a:t>Para os Republicanos é quase certo que o atual presidente dos EUA, Donald </a:t>
            </a:r>
            <a:r>
              <a:rPr lang="pt-BR" sz="1800" dirty="0" err="1">
                <a:solidFill>
                  <a:srgbClr val="FFFFFF"/>
                </a:solidFill>
              </a:rPr>
              <a:t>Trump</a:t>
            </a:r>
            <a:r>
              <a:rPr lang="pt-BR" sz="1800" dirty="0">
                <a:solidFill>
                  <a:srgbClr val="FFFFFF"/>
                </a:solidFill>
              </a:rPr>
              <a:t>, irá representá-los nas eleições deste ano.</a:t>
            </a: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1600" y="227175"/>
            <a:ext cx="4222225" cy="42222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 txBox="1"/>
          <p:nvPr/>
        </p:nvSpPr>
        <p:spPr>
          <a:xfrm>
            <a:off x="4491600" y="4569000"/>
            <a:ext cx="34959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Imagem: Donald Trump - Forbes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62650" y="0"/>
            <a:ext cx="10858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353825" y="-262700"/>
            <a:ext cx="6825600" cy="29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COVID-19 </a:t>
            </a:r>
            <a:br>
              <a:rPr lang="pt-BR"/>
            </a:br>
            <a:r>
              <a:rPr lang="pt-BR"/>
              <a:t>ECONOMIA MUNDIAL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body" idx="2"/>
          </p:nvPr>
        </p:nvSpPr>
        <p:spPr>
          <a:xfrm>
            <a:off x="4800575" y="152400"/>
            <a:ext cx="3837000" cy="48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 “</a:t>
            </a:r>
            <a:r>
              <a:rPr lang="pt-BR" dirty="0" err="1"/>
              <a:t>CoronaVírus</a:t>
            </a:r>
            <a:r>
              <a:rPr lang="pt-BR" dirty="0"/>
              <a:t>” chegou de vez à Europa. As primeiras consequências económicas para a China e o mundo.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dirty="0"/>
              <a:t>O problema dos seguros de saúde - Ex. Nos EUA 28 Milhões de pessoas não têm seguro e muitas outras têm de cobrir parte dos custos dos tratamentos.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dirty="0"/>
              <a:t>A importância dos subsídios e licenças de doença para os equilíbrios familiares.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225" y="152400"/>
            <a:ext cx="3773505" cy="4838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body" idx="2"/>
          </p:nvPr>
        </p:nvSpPr>
        <p:spPr>
          <a:xfrm>
            <a:off x="4767488" y="67048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/>
              <a:t>Os países mais ricos tentam acalmar os mercados financeiros. EX. O BC Americano fez um corte de emergência em 0,5% em todos os juros para conter o impacto.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/>
              <a:t>Os bancos centrais da Austrália, Canadá e Indonésia também agiram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600" dirty="0"/>
              <a:t>EUA - Pela primeira vez na história os juros das obrigações do tesouro a 10 anos baixam de 1%.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600" dirty="0"/>
              <a:t>O perigoso confronto entre as Políticas de Saúde vs Políticas Económicas. </a:t>
            </a:r>
            <a:endParaRPr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coronavirus is hitting global business _ FT [ulW0LMFEcNw]">
            <a:hlinkClick r:id="" action="ppaction://media"/>
            <a:extLst>
              <a:ext uri="{FF2B5EF4-FFF2-40B4-BE49-F238E27FC236}">
                <a16:creationId xmlns:a16="http://schemas.microsoft.com/office/drawing/2014/main" id="{34729CA7-09CF-4ADC-9729-F5B348BD9E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908</Words>
  <Application>Microsoft Office PowerPoint</Application>
  <PresentationFormat>On-screen Show (16:9)</PresentationFormat>
  <Paragraphs>54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Roboto</vt:lpstr>
      <vt:lpstr>Verdana</vt:lpstr>
      <vt:lpstr>Geometric</vt:lpstr>
      <vt:lpstr>Síntese de Imprensa – Grupo 1</vt:lpstr>
      <vt:lpstr>Super Tuesday</vt:lpstr>
      <vt:lpstr>PowerPoint Presentation</vt:lpstr>
      <vt:lpstr>PowerPoint Presentation</vt:lpstr>
      <vt:lpstr>PowerPoint Presentation</vt:lpstr>
      <vt:lpstr>COVID-19  ECONOMIA MUNDIAL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Síntese de Imprensa</dc:title>
  <dc:creator>Administrador</dc:creator>
  <cp:lastModifiedBy>Administrator</cp:lastModifiedBy>
  <cp:revision>17</cp:revision>
  <dcterms:modified xsi:type="dcterms:W3CDTF">2020-04-21T15:54:38Z</dcterms:modified>
</cp:coreProperties>
</file>